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953250" cy="923925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52" y="3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07CB2-D884-412F-875A-B8E34767E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6AFC6-B528-49C7-82C0-7F8A1E2D66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0C8D2-472C-460A-AAED-ED1BEE7A18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C99BD-D169-464E-950F-CE9BC2758FF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6A551-0FC4-4DC9-846F-CCBDC6AFF39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1D7F8-6881-4B3E-8D0F-26EA321C104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71C51-0D99-4CF7-BA9B-0BA89FA784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8DF98-AF68-43FC-ADEF-623E7D4342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79F93-71B6-46FD-BD9E-F49B17A5635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7334-F1CE-460A-ADA6-EF6EAA4EDA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A4996-77F4-4EC6-9FA0-7CFD2483DD9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B5647B1-39CD-4CBA-A186-EE5165D609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/>
          <p:cNvSpPr txBox="1">
            <a:spLocks noChangeArrowheads="1"/>
          </p:cNvSpPr>
          <p:nvPr/>
        </p:nvSpPr>
        <p:spPr bwMode="auto">
          <a:xfrm>
            <a:off x="1263945" y="8648700"/>
            <a:ext cx="472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DO" sz="20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¡Seguridad </a:t>
            </a:r>
            <a:r>
              <a:rPr lang="es-DO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 Compromiso de  Todos!</a:t>
            </a:r>
            <a:endParaRPr lang="es-DO" sz="2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121389" y="190500"/>
            <a:ext cx="6584211" cy="8458200"/>
          </a:xfrm>
          <a:prstGeom prst="roundRect">
            <a:avLst>
              <a:gd name="adj" fmla="val 6732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s-ES" sz="1400" dirty="0">
              <a:latin typeface="Calibri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42777" y="685799"/>
            <a:ext cx="6462823" cy="7315201"/>
            <a:chOff x="228600" y="1295399"/>
            <a:chExt cx="6462823" cy="7315201"/>
          </a:xfrm>
        </p:grpSpPr>
        <p:pic>
          <p:nvPicPr>
            <p:cNvPr id="5" name="Picture 4" descr="http://www.grainger.com/custom/media/images/supplier/Brady/SafetySigns/pictograms/135x135/LOTOTag-Blk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3048000"/>
              <a:ext cx="533400" cy="818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http://www.grainger.com/custom/media/images/supplier/Brady/SafetySigns/pictograms/135x135/PinchRollers-Blk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" y="3940630"/>
              <a:ext cx="457200" cy="4789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0" descr="http://www.grainger.com/custom/media/images/supplier/Brady/SafetySigns/pictograms/135x135/Stop-BlkRed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8600" y="2057400"/>
              <a:ext cx="457874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2" descr="http://www.grainger.com/custom/media/images/supplier/Brady/SafetySigns/pictograms/135x135/Unauthorized-Blk.png"/>
            <p:cNvPicPr>
              <a:picLocks noChangeAspect="1" noChangeArrowheads="1"/>
            </p:cNvPicPr>
            <p:nvPr/>
          </p:nvPicPr>
          <p:blipFill>
            <a:blip r:embed="rId5" cstate="print"/>
            <a:srcRect l="7143"/>
            <a:stretch>
              <a:fillRect/>
            </a:stretch>
          </p:blipFill>
          <p:spPr bwMode="auto">
            <a:xfrm>
              <a:off x="326009" y="4572000"/>
              <a:ext cx="435991" cy="34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2" descr="danger_of_falling_objects_warning_sign.png"/>
            <p:cNvPicPr>
              <a:picLocks noChangeAspect="1"/>
            </p:cNvPicPr>
            <p:nvPr/>
          </p:nvPicPr>
          <p:blipFill>
            <a:blip r:embed="rId6" cstate="print"/>
            <a:srcRect l="15625" t="11845" r="15625" b="40776"/>
            <a:stretch>
              <a:fillRect/>
            </a:stretch>
          </p:blipFill>
          <p:spPr bwMode="auto">
            <a:xfrm>
              <a:off x="228600" y="2570162"/>
              <a:ext cx="525758" cy="477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290623" y="2116515"/>
              <a:ext cx="6400800" cy="64940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1 - Operar </a:t>
              </a:r>
              <a:r>
                <a:rPr lang="es-ES_tradnl" sz="1600" dirty="0">
                  <a:latin typeface="Calibri" pitchFamily="34" charset="0"/>
                </a:rPr>
                <a:t>o intervenir equipos sólo si estoy autorizado.</a:t>
              </a:r>
            </a:p>
            <a:p>
              <a:pPr marL="800100" lvl="1" indent="-342900">
                <a:buFont typeface="+mj-lt"/>
                <a:buAutoNum type="arabicPeriod"/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2 - Mantenerse </a:t>
              </a:r>
              <a:r>
                <a:rPr lang="es-ES_tradnl" sz="1600" dirty="0">
                  <a:latin typeface="Calibri" pitchFamily="34" charset="0"/>
                </a:rPr>
                <a:t>siempre a distancia segura de las cargas suspendidas.</a:t>
              </a:r>
            </a:p>
            <a:p>
              <a:pPr marL="800100" lvl="1" indent="-342900"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3 - Bloquear </a:t>
              </a:r>
              <a:r>
                <a:rPr lang="es-ES_tradnl" sz="1600" dirty="0">
                  <a:latin typeface="Calibri" pitchFamily="34" charset="0"/>
                </a:rPr>
                <a:t>todas las fuentes de energías antes de intervenir máquinas o equipos en movimiento.</a:t>
              </a:r>
            </a:p>
            <a:p>
              <a:pPr marL="800100" lvl="1" indent="-342900"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4 - Mantener </a:t>
              </a:r>
              <a:r>
                <a:rPr lang="es-ES_tradnl" sz="1600" dirty="0">
                  <a:latin typeface="Calibri" pitchFamily="34" charset="0"/>
                </a:rPr>
                <a:t>las manos alejadas de equipos en movimiento o con riesgo de atrapamiento.</a:t>
              </a:r>
            </a:p>
            <a:p>
              <a:pPr marL="800100" lvl="1" indent="-342900"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5 - Ingresar </a:t>
              </a:r>
              <a:r>
                <a:rPr lang="es-ES_tradnl" sz="1600" dirty="0">
                  <a:latin typeface="Calibri" pitchFamily="34" charset="0"/>
                </a:rPr>
                <a:t>a las áreas restringidas sólo si estoy autorizado.</a:t>
              </a:r>
            </a:p>
            <a:p>
              <a:pPr marL="800100" lvl="1" indent="-342900"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6 - Ejecutar </a:t>
              </a:r>
              <a:r>
                <a:rPr lang="es-ES_tradnl" sz="1600" dirty="0">
                  <a:latin typeface="Calibri" pitchFamily="34" charset="0"/>
                </a:rPr>
                <a:t>sólo tareas que tengan los riesgos debidamente evaluados y controlados. </a:t>
              </a:r>
            </a:p>
            <a:p>
              <a:pPr marL="800100" lvl="1" indent="-342900"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7 - Respetar </a:t>
              </a:r>
              <a:r>
                <a:rPr lang="es-ES_tradnl" sz="1600" dirty="0">
                  <a:latin typeface="Calibri" pitchFamily="34" charset="0"/>
                </a:rPr>
                <a:t>y mantener todos los dispositivos de seguridad operativos.</a:t>
              </a:r>
            </a:p>
            <a:p>
              <a:pPr marL="800100" lvl="1" indent="-342900"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8 - Comunicar </a:t>
              </a:r>
              <a:r>
                <a:rPr lang="es-ES_tradnl" sz="1600" dirty="0">
                  <a:latin typeface="Calibri" pitchFamily="34" charset="0"/>
                </a:rPr>
                <a:t>inmediatamente todo accidente, incidente, acto y condición subestándar.</a:t>
              </a:r>
            </a:p>
            <a:p>
              <a:pPr marL="800100" lvl="1" indent="-342900"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9 - Utilizar </a:t>
              </a:r>
              <a:r>
                <a:rPr lang="es-ES_tradnl" sz="1600" dirty="0">
                  <a:latin typeface="Calibri" pitchFamily="34" charset="0"/>
                </a:rPr>
                <a:t>siempre los Elementos de Protección Personal exigidos para cada actividad.</a:t>
              </a:r>
            </a:p>
            <a:p>
              <a:pPr marL="800100" lvl="1" indent="-342900">
                <a:defRPr/>
              </a:pPr>
              <a:endParaRPr lang="es-ES_tradnl" sz="1600" dirty="0">
                <a:latin typeface="Calibri" pitchFamily="34" charset="0"/>
              </a:endParaRPr>
            </a:p>
            <a:p>
              <a:pPr marL="800100" lvl="1" indent="-342900">
                <a:defRPr/>
              </a:pPr>
              <a:r>
                <a:rPr lang="es-ES_tradnl" sz="1600" dirty="0" smtClean="0">
                  <a:latin typeface="Calibri" pitchFamily="34" charset="0"/>
                </a:rPr>
                <a:t>10 - Respetar </a:t>
              </a:r>
              <a:r>
                <a:rPr lang="es-ES_tradnl" sz="1600" dirty="0">
                  <a:latin typeface="Calibri" pitchFamily="34" charset="0"/>
                </a:rPr>
                <a:t>todos los estándares, instrucciones, señales y advertencias.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262173" y="1295399"/>
              <a:ext cx="44577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s-ES" sz="2400" b="1" dirty="0" smtClean="0">
                  <a:latin typeface="Calibri" pitchFamily="34" charset="0"/>
                </a:rPr>
                <a:t>Reglas </a:t>
              </a:r>
              <a:r>
                <a:rPr lang="es-ES" sz="2400" b="1" dirty="0">
                  <a:latin typeface="Calibri" pitchFamily="34" charset="0"/>
                </a:rPr>
                <a:t>Generales de Seguridad</a:t>
              </a:r>
            </a:p>
          </p:txBody>
        </p:sp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7" cstate="print"/>
            <a:srcRect l="43421" t="44901" r="51974" b="49726"/>
            <a:stretch>
              <a:fillRect/>
            </a:stretch>
          </p:blipFill>
          <p:spPr bwMode="auto">
            <a:xfrm>
              <a:off x="228600" y="7915274"/>
              <a:ext cx="533400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 l="52387" t="72729" r="43152" b="22404"/>
            <a:stretch>
              <a:fillRect/>
            </a:stretch>
          </p:blipFill>
          <p:spPr bwMode="auto">
            <a:xfrm>
              <a:off x="228600" y="5715000"/>
              <a:ext cx="651933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 l="51982" t="39200" r="43557" b="54851"/>
            <a:stretch>
              <a:fillRect/>
            </a:stretch>
          </p:blipFill>
          <p:spPr bwMode="auto">
            <a:xfrm>
              <a:off x="228600" y="5029200"/>
              <a:ext cx="6096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8" descr="http://www.grainger.com/custom/media/images/supplier/Brady/SafetySigns/pictograms/135x135/SafetyCross-Grn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04800" y="6512587"/>
              <a:ext cx="457200" cy="421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oup 15"/>
            <p:cNvGrpSpPr/>
            <p:nvPr/>
          </p:nvGrpSpPr>
          <p:grpSpPr>
            <a:xfrm>
              <a:off x="228600" y="7086600"/>
              <a:ext cx="537882" cy="609600"/>
              <a:chOff x="228600" y="7086600"/>
              <a:chExt cx="537882" cy="609600"/>
            </a:xfrm>
          </p:grpSpPr>
          <p:pic>
            <p:nvPicPr>
              <p:cNvPr id="17" name="Picture 5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 l="35399" t="50173" r="61040" b="44445"/>
              <a:stretch>
                <a:fillRect/>
              </a:stretch>
            </p:blipFill>
            <p:spPr bwMode="auto">
              <a:xfrm>
                <a:off x="228600" y="7086600"/>
                <a:ext cx="537882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8" name="Straight Connector 17"/>
              <p:cNvCxnSpPr/>
              <p:nvPr/>
            </p:nvCxnSpPr>
            <p:spPr>
              <a:xfrm rot="5400000">
                <a:off x="398930" y="7525870"/>
                <a:ext cx="228600" cy="112059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278440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146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Industrias Nacionales, C. por 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Integrada Salud y Seguridad, Medio Ambiente y Calidad</dc:title>
  <dc:creator>alsuarez</dc:creator>
  <cp:lastModifiedBy>Carole Del Prado Vittini</cp:lastModifiedBy>
  <cp:revision>66</cp:revision>
  <dcterms:created xsi:type="dcterms:W3CDTF">2011-01-05T19:01:42Z</dcterms:created>
  <dcterms:modified xsi:type="dcterms:W3CDTF">2014-09-23T16:46:41Z</dcterms:modified>
</cp:coreProperties>
</file>